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Nuni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Nuni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Nunito-bold.fntdata"/><Relationship Id="rId23" Type="http://schemas.openxmlformats.org/officeDocument/2006/relationships/slide" Target="slides/slide18.xml"/><Relationship Id="rId67" Type="http://schemas.openxmlformats.org/officeDocument/2006/relationships/font" Target="fonts/Nuni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435eefe16_2_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5435eefe16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435eefe16_2_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5435eefe16_2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435eefe16_2_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5435eefe16_2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435eefe16_2_10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5435eefe16_2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435eefe16_2_1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5435eefe16_2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435eefe16_2_1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5435eefe16_2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435eefe16_2_1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5435eefe16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435eefe16_2_1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5435eefe16_2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435eefe16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5435eefe16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435eefe16_2_1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5435eefe16_2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435eefe16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5435eefe16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435eefe16_2_1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5435eefe16_2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435eefe16_2_1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5435eefe16_2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435eefe16_2_1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5435eefe16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435eefe16_2_1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5435eefe16_2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435eefe16_2_1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5435eefe16_2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435eefe16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5435eefe16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435eefe16_2_1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5435eefe16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435eefe16_2_1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5435eefe16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435eefe16_2_1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5435eefe16_2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435eefe16_2_1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5435eefe16_2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435eefe16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435eefe16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435eefe16_2_1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5435eefe16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435eefe16_2_1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5435eefe16_2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435eefe16_2_1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5435eefe16_2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435eefe16_2_20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5435eefe16_2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435eefe16_2_2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5435eefe16_2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435eefe16_2_2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5435eefe16_2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435eefe16_2_2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5435eefe16_2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435eefe16_2_2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5435eefe16_2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435eefe16_2_2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5435eefe16_2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435eefe16_2_2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5435eefe16_2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435eefe16_2_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5435eefe16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435eefe16_2_2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5435eefe16_2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435eefe16_2_2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5435eefe16_2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435eefe16_2_2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5435eefe16_2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435eefe16_2_2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5435eefe16_2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435eefe16_2_2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5435eefe16_2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435eefe16_2_2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5435eefe16_2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435eefe16_2_2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5435eefe16_2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435eefe16_2_2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5435eefe16_2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435eefe16_2_2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5435eefe16_2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435eefe16_2_2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5435eefe16_2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435eefe16_8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435eefe16_8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435eefe16_2_2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5435eefe16_2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435eefe16_2_2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5435eefe16_2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435eefe16_2_2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5435eefe16_2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435eefe16_2_30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5435eefe16_2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435eefe16_2_3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5435eefe16_2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435eefe16_2_3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5435eefe16_2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435eefe16_2_3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5435eefe16_2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435eefe16_2_3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5435eefe16_2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435eefe16_2_3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5435eefe16_2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435eefe16_2_3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5435eefe16_2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435eefe16_8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435eefe16_8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435eefe16_2_3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5435eefe16_2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435eefe16_2_3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5435eefe16_2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435eefe16_8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435eefe16_8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435eefe16_8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435eefe16_8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435eefe16_8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435eefe16_8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124" name="Shape 124"/>
        <p:cNvGrpSpPr/>
        <p:nvPr/>
      </p:nvGrpSpPr>
      <p:grpSpPr>
        <a:xfrm>
          <a:off x="0" y="0"/>
          <a:ext cx="0" cy="0"/>
          <a:chOff x="0" y="0"/>
          <a:chExt cx="0" cy="0"/>
        </a:xfrm>
      </p:grpSpPr>
      <p:sp>
        <p:nvSpPr>
          <p:cNvPr id="125" name="Google Shape;125;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4"/>
          <p:cNvSpPr txBox="1"/>
          <p:nvPr/>
        </p:nvSpPr>
        <p:spPr>
          <a:xfrm>
            <a:off x="0" y="0"/>
            <a:ext cx="9144000" cy="4448400"/>
          </a:xfrm>
          <a:prstGeom prst="rect">
            <a:avLst/>
          </a:prstGeom>
          <a:noFill/>
          <a:ln>
            <a:noFill/>
          </a:ln>
        </p:spPr>
        <p:txBody>
          <a:bodyPr anchorCtr="0" anchor="t" bIns="91425" lIns="91425" spcFirstLastPara="1" rIns="91425" wrap="square" tIns="91425">
            <a:noAutofit/>
          </a:bodyPr>
          <a:lstStyle/>
          <a:p>
            <a:pPr indent="-228600" lvl="1" marL="914400" rtl="0" algn="l">
              <a:lnSpc>
                <a:spcPct val="115000"/>
              </a:lnSpc>
              <a:spcBef>
                <a:spcPts val="2800"/>
              </a:spcBef>
              <a:spcAft>
                <a:spcPts val="0"/>
              </a:spcAft>
              <a:buClr>
                <a:srgbClr val="B0B0B0"/>
              </a:buClr>
              <a:buSzPts val="1450"/>
              <a:buNone/>
            </a:pPr>
            <a:r>
              <a:t/>
            </a:r>
            <a:endParaRPr sz="1450">
              <a:solidFill>
                <a:srgbClr val="B0B0B0"/>
              </a:solidFill>
            </a:endParaRPr>
          </a:p>
        </p:txBody>
      </p:sp>
      <p:sp>
        <p:nvSpPr>
          <p:cNvPr id="132" name="Google Shape;132;p14"/>
          <p:cNvSpPr/>
          <p:nvPr/>
        </p:nvSpPr>
        <p:spPr>
          <a:xfrm>
            <a:off x="1269938" y="1830850"/>
            <a:ext cx="6604131" cy="6670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5"/>
                </a:solidFill>
                <a:latin typeface="Arial"/>
              </a:rPr>
              <a:t>National Climate Data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23"/>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190" name="Google Shape;190;p23"/>
          <p:cNvSpPr/>
          <p:nvPr/>
        </p:nvSpPr>
        <p:spPr>
          <a:xfrm>
            <a:off x="195150" y="195125"/>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24"/>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196" name="Google Shape;196;p24"/>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25"/>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202" name="Google Shape;202;p25"/>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6"/>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208" name="Google Shape;208;p26"/>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27"/>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214" name="Google Shape;214;p27"/>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8"/>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220" name="Google Shape;220;p28"/>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Google Shape;225;p29"/>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226" name="Google Shape;226;p29"/>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0"/>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232" name="Google Shape;232;p30"/>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1"/>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238" name="Google Shape;238;p31"/>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2"/>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244" name="Google Shape;244;p32"/>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5"/>
          <p:cNvSpPr txBox="1"/>
          <p:nvPr/>
        </p:nvSpPr>
        <p:spPr>
          <a:xfrm>
            <a:off x="83700" y="1379950"/>
            <a:ext cx="8976600" cy="3000000"/>
          </a:xfrm>
          <a:prstGeom prst="rect">
            <a:avLst/>
          </a:prstGeom>
          <a:noFill/>
          <a:ln>
            <a:noFill/>
          </a:ln>
        </p:spPr>
        <p:txBody>
          <a:bodyPr anchorCtr="0" anchor="t" bIns="91425" lIns="91425" spcFirstLastPara="1" rIns="91425" wrap="square" tIns="91425">
            <a:noAutofit/>
          </a:bodyPr>
          <a:lstStyle/>
          <a:p>
            <a:pPr indent="-320675" lvl="0" marL="457200" rtl="0" algn="l">
              <a:spcBef>
                <a:spcPts val="0"/>
              </a:spcBef>
              <a:spcAft>
                <a:spcPts val="0"/>
              </a:spcAft>
              <a:buSzPts val="1450"/>
              <a:buChar char="●"/>
            </a:pPr>
            <a:r>
              <a:rPr b="1" lang="en" sz="1450"/>
              <a:t>Explore data</a:t>
            </a:r>
            <a:r>
              <a:rPr lang="en" sz="1450"/>
              <a:t> on historic emissions, cumulative emissions, projected emissions, GDP, climate action pledges, and vulnerability to climate change. Understand the differences between countries’ carbon emissions and their efforts to address global climate change (e.g., are high emitting countries also taking the most ambitious action?).</a:t>
            </a:r>
            <a:endParaRPr sz="1450"/>
          </a:p>
          <a:p>
            <a:pPr indent="0" lvl="0" marL="457200" rtl="0" algn="l">
              <a:spcBef>
                <a:spcPts val="0"/>
              </a:spcBef>
              <a:spcAft>
                <a:spcPts val="0"/>
              </a:spcAft>
              <a:buNone/>
            </a:pPr>
            <a:r>
              <a:t/>
            </a:r>
            <a:endParaRPr sz="1450"/>
          </a:p>
          <a:p>
            <a:pPr indent="-320675" lvl="0" marL="457200" rtl="0" algn="l">
              <a:lnSpc>
                <a:spcPct val="115000"/>
              </a:lnSpc>
              <a:spcBef>
                <a:spcPts val="0"/>
              </a:spcBef>
              <a:spcAft>
                <a:spcPts val="0"/>
              </a:spcAft>
              <a:buSzPts val="1450"/>
              <a:buChar char="●"/>
            </a:pPr>
            <a:r>
              <a:rPr b="1" lang="en" sz="1450"/>
              <a:t>Create data visualizations</a:t>
            </a:r>
            <a:r>
              <a:rPr lang="en" sz="1450"/>
              <a:t> that help track progress towards climate goals, capture the urgency of climate action, or illustrate the need for improved burden sharing.</a:t>
            </a:r>
            <a:endParaRPr sz="145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33"/>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250" name="Google Shape;250;p33"/>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4"/>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256" name="Google Shape;256;p34"/>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5"/>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262" name="Google Shape;262;p35"/>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36"/>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268" name="Google Shape;268;p36"/>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37"/>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274" name="Google Shape;274;p37"/>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38"/>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280" name="Google Shape;280;p38"/>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39"/>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286" name="Google Shape;286;p39"/>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40"/>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292" name="Google Shape;292;p40"/>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1"/>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298" name="Google Shape;298;p41"/>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42"/>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304" name="Google Shape;304;p42"/>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6"/>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6"/>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4" name="Google Shape;144;p16"/>
          <p:cNvPicPr preferRelativeResize="0"/>
          <p:nvPr/>
        </p:nvPicPr>
        <p:blipFill>
          <a:blip r:embed="rId3">
            <a:alphaModFix/>
          </a:blip>
          <a:stretch>
            <a:fillRect/>
          </a:stretch>
        </p:blipFill>
        <p:spPr>
          <a:xfrm>
            <a:off x="844025" y="419200"/>
            <a:ext cx="7000474" cy="3967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43"/>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310" name="Google Shape;310;p43"/>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44"/>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316" name="Google Shape;316;p44"/>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Google Shape;321;p45"/>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322" name="Google Shape;322;p45"/>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46"/>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328" name="Google Shape;328;p46"/>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47"/>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334" name="Google Shape;334;p47"/>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48"/>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340" name="Google Shape;340;p48"/>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Google Shape;345;p49"/>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346" name="Google Shape;346;p49"/>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50"/>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352" name="Google Shape;352;p50"/>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Google Shape;357;p51"/>
          <p:cNvPicPr preferRelativeResize="0"/>
          <p:nvPr/>
        </p:nvPicPr>
        <p:blipFill rotWithShape="1">
          <a:blip r:embed="rId3">
            <a:alphaModFix/>
          </a:blip>
          <a:srcRect b="0" l="0" r="0" t="0"/>
          <a:stretch/>
        </p:blipFill>
        <p:spPr>
          <a:xfrm>
            <a:off x="1403746" y="528638"/>
            <a:ext cx="6336506" cy="4086225"/>
          </a:xfrm>
          <a:prstGeom prst="rect">
            <a:avLst/>
          </a:prstGeom>
          <a:noFill/>
          <a:ln>
            <a:noFill/>
          </a:ln>
        </p:spPr>
      </p:pic>
      <p:sp>
        <p:nvSpPr>
          <p:cNvPr id="358" name="Google Shape;358;p51"/>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52"/>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364" name="Google Shape;364;p52"/>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1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Google Shape;369;p53"/>
          <p:cNvPicPr preferRelativeResize="0"/>
          <p:nvPr/>
        </p:nvPicPr>
        <p:blipFill rotWithShape="1">
          <a:blip r:embed="rId3">
            <a:alphaModFix/>
          </a:blip>
          <a:srcRect b="0" l="0" r="0" t="0"/>
          <a:stretch/>
        </p:blipFill>
        <p:spPr>
          <a:xfrm>
            <a:off x="1403746" y="528638"/>
            <a:ext cx="6336506" cy="4086225"/>
          </a:xfrm>
          <a:prstGeom prst="rect">
            <a:avLst/>
          </a:prstGeom>
          <a:noFill/>
          <a:ln>
            <a:noFill/>
          </a:ln>
        </p:spPr>
      </p:pic>
      <p:sp>
        <p:nvSpPr>
          <p:cNvPr id="370" name="Google Shape;370;p53"/>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54"/>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376" name="Google Shape;376;p54"/>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p55"/>
          <p:cNvPicPr preferRelativeResize="0"/>
          <p:nvPr/>
        </p:nvPicPr>
        <p:blipFill rotWithShape="1">
          <a:blip r:embed="rId3">
            <a:alphaModFix/>
          </a:blip>
          <a:srcRect b="0" l="0" r="0" t="0"/>
          <a:stretch/>
        </p:blipFill>
        <p:spPr>
          <a:xfrm>
            <a:off x="1403746" y="528638"/>
            <a:ext cx="6336506" cy="4086225"/>
          </a:xfrm>
          <a:prstGeom prst="rect">
            <a:avLst/>
          </a:prstGeom>
          <a:noFill/>
          <a:ln>
            <a:noFill/>
          </a:ln>
        </p:spPr>
      </p:pic>
      <p:sp>
        <p:nvSpPr>
          <p:cNvPr id="382" name="Google Shape;382;p55"/>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pic>
        <p:nvPicPr>
          <p:cNvPr id="387" name="Google Shape;387;p56"/>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388" name="Google Shape;388;p56"/>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57"/>
          <p:cNvPicPr preferRelativeResize="0"/>
          <p:nvPr/>
        </p:nvPicPr>
        <p:blipFill rotWithShape="1">
          <a:blip r:embed="rId3">
            <a:alphaModFix/>
          </a:blip>
          <a:srcRect b="0" l="0" r="0" t="0"/>
          <a:stretch/>
        </p:blipFill>
        <p:spPr>
          <a:xfrm>
            <a:off x="1403746" y="528638"/>
            <a:ext cx="6336506" cy="4086225"/>
          </a:xfrm>
          <a:prstGeom prst="rect">
            <a:avLst/>
          </a:prstGeom>
          <a:noFill/>
          <a:ln>
            <a:noFill/>
          </a:ln>
        </p:spPr>
      </p:pic>
      <p:sp>
        <p:nvSpPr>
          <p:cNvPr id="394" name="Google Shape;394;p57"/>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id="399" name="Google Shape;399;p58"/>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400" name="Google Shape;400;p58"/>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59"/>
          <p:cNvPicPr preferRelativeResize="0"/>
          <p:nvPr/>
        </p:nvPicPr>
        <p:blipFill rotWithShape="1">
          <a:blip r:embed="rId3">
            <a:alphaModFix/>
          </a:blip>
          <a:srcRect b="0" l="0" r="0" t="0"/>
          <a:stretch/>
        </p:blipFill>
        <p:spPr>
          <a:xfrm>
            <a:off x="1403746" y="528638"/>
            <a:ext cx="6336506" cy="4086225"/>
          </a:xfrm>
          <a:prstGeom prst="rect">
            <a:avLst/>
          </a:prstGeom>
          <a:noFill/>
          <a:ln>
            <a:noFill/>
          </a:ln>
        </p:spPr>
      </p:pic>
      <p:sp>
        <p:nvSpPr>
          <p:cNvPr id="406" name="Google Shape;406;p59"/>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pic>
        <p:nvPicPr>
          <p:cNvPr id="411" name="Google Shape;411;p60"/>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412" name="Google Shape;412;p60"/>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pic>
        <p:nvPicPr>
          <p:cNvPr id="417" name="Google Shape;417;p61"/>
          <p:cNvPicPr preferRelativeResize="0"/>
          <p:nvPr/>
        </p:nvPicPr>
        <p:blipFill rotWithShape="1">
          <a:blip r:embed="rId3">
            <a:alphaModFix/>
          </a:blip>
          <a:srcRect b="0" l="0" r="0" t="0"/>
          <a:stretch/>
        </p:blipFill>
        <p:spPr>
          <a:xfrm>
            <a:off x="1403746" y="528638"/>
            <a:ext cx="6336506" cy="4086225"/>
          </a:xfrm>
          <a:prstGeom prst="rect">
            <a:avLst/>
          </a:prstGeom>
          <a:noFill/>
          <a:ln>
            <a:noFill/>
          </a:ln>
        </p:spPr>
      </p:pic>
      <p:sp>
        <p:nvSpPr>
          <p:cNvPr id="418" name="Google Shape;418;p61"/>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id="423" name="Google Shape;423;p62"/>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424" name="Google Shape;424;p62"/>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8"/>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18"/>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56" name="Google Shape;156;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63"/>
          <p:cNvPicPr preferRelativeResize="0"/>
          <p:nvPr/>
        </p:nvPicPr>
        <p:blipFill rotWithShape="1">
          <a:blip r:embed="rId3">
            <a:alphaModFix/>
          </a:blip>
          <a:srcRect b="0" l="0" r="0" t="0"/>
          <a:stretch/>
        </p:blipFill>
        <p:spPr>
          <a:xfrm>
            <a:off x="1403746" y="528638"/>
            <a:ext cx="6336506" cy="4086225"/>
          </a:xfrm>
          <a:prstGeom prst="rect">
            <a:avLst/>
          </a:prstGeom>
          <a:noFill/>
          <a:ln>
            <a:noFill/>
          </a:ln>
        </p:spPr>
      </p:pic>
      <p:sp>
        <p:nvSpPr>
          <p:cNvPr id="430" name="Google Shape;430;p63"/>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64"/>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436" name="Google Shape;436;p64"/>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65"/>
          <p:cNvPicPr preferRelativeResize="0"/>
          <p:nvPr/>
        </p:nvPicPr>
        <p:blipFill rotWithShape="1">
          <a:blip r:embed="rId3">
            <a:alphaModFix/>
          </a:blip>
          <a:srcRect b="0" l="0" r="0" t="0"/>
          <a:stretch/>
        </p:blipFill>
        <p:spPr>
          <a:xfrm>
            <a:off x="1403746" y="528638"/>
            <a:ext cx="6336506" cy="4086225"/>
          </a:xfrm>
          <a:prstGeom prst="rect">
            <a:avLst/>
          </a:prstGeom>
          <a:noFill/>
          <a:ln>
            <a:noFill/>
          </a:ln>
        </p:spPr>
      </p:pic>
      <p:sp>
        <p:nvSpPr>
          <p:cNvPr id="442" name="Google Shape;442;p65"/>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id="447" name="Google Shape;447;p66"/>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448" name="Google Shape;448;p66"/>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67"/>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454" name="Google Shape;454;p67"/>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pic>
        <p:nvPicPr>
          <p:cNvPr id="459" name="Google Shape;459;p68"/>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460" name="Google Shape;460;p68"/>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69"/>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466" name="Google Shape;466;p69"/>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pic>
        <p:nvPicPr>
          <p:cNvPr id="471" name="Google Shape;471;p70"/>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472" name="Google Shape;472;p70"/>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71"/>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478" name="Google Shape;478;p71"/>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Google Shape;483;p72"/>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484" name="Google Shape;484;p72"/>
          <p:cNvSpPr/>
          <p:nvPr/>
        </p:nvSpPr>
        <p:spPr>
          <a:xfrm>
            <a:off x="209100" y="1812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FF0000"/>
                </a:solidFill>
                <a:latin typeface="Calibri"/>
                <a:ea typeface="Calibri"/>
                <a:cs typeface="Calibri"/>
                <a:sym typeface="Calibri"/>
              </a:rPr>
              <a:t>Canada</a:t>
            </a:r>
            <a:endParaRPr b="0" i="0" sz="3300" u="none" cap="none" strike="noStrike">
              <a:solidFill>
                <a:srgbClr val="FF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9"/>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19"/>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63" name="Google Shape;163;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pic>
        <p:nvPicPr>
          <p:cNvPr id="489" name="Google Shape;489;p73"/>
          <p:cNvPicPr preferRelativeResize="0"/>
          <p:nvPr/>
        </p:nvPicPr>
        <p:blipFill rotWithShape="1">
          <a:blip r:embed="rId3">
            <a:alphaModFix/>
          </a:blip>
          <a:srcRect b="0" l="0" r="0" t="0"/>
          <a:stretch/>
        </p:blipFill>
        <p:spPr>
          <a:xfrm>
            <a:off x="1403746" y="589359"/>
            <a:ext cx="6336506" cy="3964781"/>
          </a:xfrm>
          <a:prstGeom prst="rect">
            <a:avLst/>
          </a:prstGeom>
          <a:noFill/>
          <a:ln>
            <a:noFill/>
          </a:ln>
        </p:spPr>
      </p:pic>
      <p:sp>
        <p:nvSpPr>
          <p:cNvPr id="490" name="Google Shape;490;p73"/>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pic>
        <p:nvPicPr>
          <p:cNvPr id="495" name="Google Shape;495;p74"/>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sp>
        <p:nvSpPr>
          <p:cNvPr id="496" name="Google Shape;496;p74"/>
          <p:cNvSpPr/>
          <p:nvPr/>
        </p:nvSpPr>
        <p:spPr>
          <a:xfrm>
            <a:off x="181200" y="209100"/>
            <a:ext cx="17079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3300" u="none" cap="none" strike="noStrike">
                <a:solidFill>
                  <a:srgbClr val="833C0B"/>
                </a:solidFill>
                <a:latin typeface="Calibri"/>
                <a:ea typeface="Calibri"/>
                <a:cs typeface="Calibri"/>
                <a:sym typeface="Calibri"/>
              </a:rPr>
              <a:t>Russia</a:t>
            </a:r>
            <a:endParaRPr b="0" i="0" sz="3300" u="none" cap="none" strike="noStrike">
              <a:solidFill>
                <a:srgbClr val="833C0B"/>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0"/>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0"/>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70" name="Google Shape;170;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1"/>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1"/>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77" name="Google Shape;177;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84" name="Google Shape;184;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